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2" r:id="rId4"/>
    <p:sldId id="257" r:id="rId5"/>
    <p:sldId id="259" r:id="rId6"/>
    <p:sldId id="258" r:id="rId7"/>
    <p:sldId id="269" r:id="rId8"/>
    <p:sldId id="261" r:id="rId9"/>
    <p:sldId id="271" r:id="rId10"/>
    <p:sldId id="260" r:id="rId11"/>
    <p:sldId id="273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A27E2-741A-4D5D-A842-4559EAC04830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9F11A-A5FE-4A52-BD74-F9F6C56F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F11A-A5FE-4A52-BD74-F9F6C56FC0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2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9F11A-A5FE-4A52-BD74-F9F6C56FC0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0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69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7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5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3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0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9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4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8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7612-C775-4434-B8C6-FA2745057E29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04AD-1EB4-4AD4-975E-CDFA0670C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12821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Комунальна установа «Центр професійного розвитку педагогічних працівників Вінницької міської ради»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    </a:t>
            </a:r>
            <a:r>
              <a:rPr lang="uk-UA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Школа удосконалення професійних </a:t>
            </a:r>
            <a:r>
              <a:rPr lang="uk-UA" sz="2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3668849"/>
            <a:ext cx="6480720" cy="208823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Вивчення письмових 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історичних джерел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Заняття ІІ</a:t>
            </a:r>
          </a:p>
          <a:p>
            <a:pPr marL="0" indent="0" algn="r">
              <a:buNone/>
            </a:pPr>
            <a:endParaRPr lang="uk-UA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uk-UA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uk-UA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26.02.2021р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history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54006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27584" y="260648"/>
            <a:ext cx="7632848" cy="1282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smtClean="0">
                <a:latin typeface="Times New Roman" pitchFamily="18" charset="0"/>
                <a:cs typeface="Times New Roman" pitchFamily="18" charset="0"/>
              </a:rPr>
              <a:t>Комунальна установа «Центр професійного розвитку педагогічних працівників Вінницької міської ради»</a:t>
            </a:r>
            <a:br>
              <a:rPr lang="uk-UA" sz="22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smtClean="0"/>
              <a:t/>
            </a:r>
            <a:br>
              <a:rPr lang="uk-UA" sz="2000" smtClean="0"/>
            </a:br>
            <a:r>
              <a:rPr lang="uk-UA" sz="2000" smtClean="0"/>
              <a:t>     </a:t>
            </a:r>
            <a:r>
              <a:rPr lang="uk-UA" sz="22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Школа удосконалення професійних компетентностей</a:t>
            </a:r>
            <a:r>
              <a:rPr lang="uk-UA" sz="2000" smtClean="0"/>
              <a:t/>
            </a:r>
            <a:br>
              <a:rPr lang="uk-UA" sz="200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195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Історичні джерела для встановлення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причинно-наслідкових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язків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«Уся свідома й напівсвідома Україна за тих днів стала на коліна й молитовно, в захваті визволення , в запалі смілості, в високій піднесеній готовності до боротьби, до творчості заспівала « Ще не вмерла Україна…»</a:t>
            </a:r>
          </a:p>
          <a:p>
            <a:pPr marL="0" indent="0">
              <a:buNone/>
            </a:pP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В.Винниченко</a:t>
            </a:r>
          </a:p>
          <a:p>
            <a:pPr marL="0" lvl="0" indent="0">
              <a:buNone/>
            </a:pP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1.Яка подія описана В.Винниченком, викликала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таку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реакцію у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суспільстві?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2.Якими були зовнішньополітичні  наслідки для України цієї  події?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Чи однаковою була реакція всього українського суспільства?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Додайте свої питання для аналізу джерела.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2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60840" cy="1152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  <a:b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Власні враження, пропозиції, зауваження висловіть методом незавершеного речення</a:t>
            </a:r>
            <a:r>
              <a:rPr lang="uk-UA" sz="2200" i="1" dirty="0">
                <a:solidFill>
                  <a:prstClr val="black"/>
                </a:solidFill>
                <a:ea typeface="+mn-ea"/>
                <a:cs typeface="+mn-cs"/>
              </a:rPr>
              <a:t>:</a:t>
            </a:r>
            <a:br>
              <a:rPr lang="uk-UA" sz="2200" i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Я вважаю, що актуальним сьогодні  було/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би…»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Автономію вчителя історії слід скерувати на…»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Портфоліо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вчителя історії мають складати…»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Письмові історичні джерела в умовах дистанційного навчання…»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підхід у викладанні історії потребує від учителя історії…»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 Вивчення письмових історичних джерел дозволяє/ дає змогу здобувачу…»</a:t>
            </a:r>
          </a:p>
          <a:p>
            <a:pPr marL="0" indent="0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Думки вголос  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Чи варто поєднувати письмові і візуальні джерела?Чому?</a:t>
            </a:r>
          </a:p>
          <a:p>
            <a:pPr marL="0" indent="0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Систематична робота з джерелами дає змогу учню самостійно здобувати знання, не втомлюватися від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відкрить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давати раду із маніпуляціями в сучасному інформаційному суспільстві.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4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61926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Корисні джерела для самоосвітньої діяльності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Власов В. Історичне джерело в арсеналі дидактичних засобів: чи здатна методика подолати втому від історії?// Історія в школах України.-2009.-№4-с. 4-9.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Власов В. Роль підручника у формуванні вмінь працювати з історичним джерелом / В.Власов // Історія в школах України. – 2009. – № 6. –   С. 3–9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Галлагер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К. Викладання історії в контексті сприяння демократичним цінностям  і терпимості.-К.:Право, 1998.</a:t>
            </a:r>
          </a:p>
          <a:p>
            <a:pPr marL="0" indent="0">
              <a:buNone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Мисан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В. Знаходити самостійно ( Можливості використання текстових джерел в процесі навчання історії)//Історія в школах України.-2005.-№5.-с.4-11.</a:t>
            </a:r>
          </a:p>
          <a:p>
            <a:pPr marL="0" indent="0">
              <a:buNone/>
            </a:pPr>
            <a:r>
              <a:rPr lang="uk-UA" sz="1800" dirty="0" err="1" smtClean="0">
                <a:solidFill>
                  <a:srgbClr val="000000"/>
                </a:solidFill>
                <a:latin typeface="Times New Roman"/>
              </a:rPr>
              <a:t>Мисан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В.О. Писемні джерела на уроках історії. 5–11 класи / В.О</a:t>
            </a:r>
            <a:r>
              <a:rPr lang="uk-UA" sz="1800" dirty="0" err="1">
                <a:solidFill>
                  <a:srgbClr val="000000"/>
                </a:solidFill>
                <a:latin typeface="Times New Roman"/>
              </a:rPr>
              <a:t>.Миса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н. – К. : Шкільний світ, 2009. – 99с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1800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 Задорожна Л.В. Методика використання історичних документів на уроках історії України в загальноосвітній школі: Автореф. дис... канд. пед. наук: 13.00.02 / Л.В. Задорожна ; Нац. пед. ун-т ім. М.П.Драгоманова. – К., 2005. – 19 </a:t>
            </a: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Ковбасюк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 Т.Л. Методичні засади використання писемних історичних джерел у навчальній історії України: автореф. дис. ... канд. пед. наук : 13.00.02 / Т. Л. Ковбасюк ; АПН України, Ін-т педагогіки . – К., 2010. – 20 с. </a:t>
            </a:r>
            <a:endParaRPr lang="en-US" sz="1800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uk-UA" sz="1800" dirty="0" err="1">
                <a:solidFill>
                  <a:srgbClr val="000000"/>
                </a:solidFill>
                <a:latin typeface="Times New Roman"/>
              </a:rPr>
              <a:t>Байкєніч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 Г.В. Методи дослідження писемних історичних джерел, розміщених у підручниках з історії України, учнями середньої школи в системі особистісно-орієнтованої освіти / Г.В. </a:t>
            </a:r>
            <a:r>
              <a:rPr lang="uk-UA" sz="1800" dirty="0" err="1">
                <a:solidFill>
                  <a:srgbClr val="000000"/>
                </a:solidFill>
                <a:latin typeface="Times New Roman"/>
              </a:rPr>
              <a:t>Байкєніч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 // Педагогічні науки: теорія, історія, інноваційні технології. – 2010. – № 8 (10). – С.124–129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1800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  </a:t>
            </a:r>
            <a:r>
              <a:rPr lang="uk-UA" sz="1800" spc="-10" dirty="0">
                <a:solidFill>
                  <a:srgbClr val="000000"/>
                </a:solidFill>
                <a:latin typeface="Times New Roman"/>
              </a:rPr>
              <a:t> Ковбасюк Т. Розвиток самостійності учнів основної школи в процесі формування вмінь працювати з історичними джерелами / Т. Ковбасюк // Вісник Житомирського державного університету імені Івана Франка. ― 2009. – № 47. – С. 126–133</a:t>
            </a:r>
            <a:r>
              <a:rPr lang="uk-UA" sz="1800" spc="-1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1800" dirty="0" smtClean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r>
              <a:rPr lang="uk-UA" sz="1800" spc="-10" dirty="0">
                <a:solidFill>
                  <a:srgbClr val="000000"/>
                </a:solidFill>
                <a:latin typeface="Times New Roman"/>
              </a:rPr>
              <a:t> Ковбасюк Т. Методика експериментального навчання формування вмінь працювати з історичними джерелами учнів основної школи (на прикладі опорних уроків з курсу історії України, 7 клас) / Т. Ковбасюк // Проблеми дидактики історії : збірник наукових праць. – 2010. – Випуск 2. – С. 107–119</a:t>
            </a:r>
            <a:r>
              <a:rPr lang="uk-UA" sz="1800" spc="-1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1800" spc="-10" dirty="0" smtClean="0">
              <a:solidFill>
                <a:srgbClr val="000000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Страдлинг</a:t>
            </a:r>
            <a:r>
              <a:rPr lang="uk-UA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Преподавание</a:t>
            </a:r>
            <a:r>
              <a:rPr lang="uk-UA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Европ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ХХвека.-Страсбург</a:t>
            </a:r>
            <a:r>
              <a:rPr lang="uk-UA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uk-UA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Европ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ы.</a:t>
            </a:r>
          </a:p>
          <a:p>
            <a:pPr marL="0" lvl="0" indent="0">
              <a:buNone/>
            </a:pP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Страдлінг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Багаторакурсність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викладанні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Страсбург:Рада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2007</a:t>
            </a:r>
            <a:endParaRPr lang="uk-UA" sz="1800" dirty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2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Засади і прийоми вивчення письмових</a:t>
            </a:r>
            <a:b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історичних джерел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41764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Засади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мультипереспективності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багаторакурсності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- процес дослідження історичних подій з різних точок зору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оу-Біер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b="1" u="sng" dirty="0" smtClean="0">
                <a:latin typeface="Times New Roman" pitchFamily="18" charset="0"/>
                <a:cs typeface="Times New Roman" pitchFamily="18" charset="0"/>
              </a:rPr>
              <a:t>Реалії і виклики: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Відсутність джерел в підручнику, неоднакова наповненість;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едостатньо часу для опрацювання на уроці;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ідсутність в учнів досвіду, знань про епоху, щоб адекватно її сприйняти;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свід роботи із джерелами вчителя потребує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єктивних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чинників: педагогічний такт, інтелектуальний рівень, моральні якості вчителя.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10445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вивчення джерел: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1.Джерело як ілюстрація.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2.Дослідження джерела учнями за завданнями вчителя.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3.Опрацювання документу та висунення тих чи інших причин, версій розвитку історичних подій.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4.Критична оцінка, виявлення розбіжностей у тлумаченні подій.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5.Верифікація – перевірка істинності теоретичних положень, встановлення достовірності.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6. Джерела для формування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компетент-ностей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rdh\Desktop\cropped-5410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9144000" cy="11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8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Структурна модель вивчення історичних джерел, що поєднує змістові, </a:t>
            </a:r>
            <a:r>
              <a:rPr lang="uk-UA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діяльнісні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ціннісні компоненти</a:t>
            </a:r>
            <a:b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за Л.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Алексашкіною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25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І Змістові компоненти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( вивчення джерела, ознайомлення з епохою)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А) документ як історична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ятка ( час, епоха, події, особи, суспільні інститути)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Б) Епоха в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ятках(види історичних документів,їх своєрідність, відображення різних сторін життя людей )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Пізнавальна діяльність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А) Вид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ятки як джерела( попе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еднє знайомство, опис, класифікація, моделювання, реконструкція)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Б) Початки аналізу й критики джерела( обставини, мета створення джерела,  «первинні» чи  «вторинні» джерела, співвідношення з іншими джерелами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ІІІ Емоційно-ціннісне ставлення 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( інтерес до джерел, їх інтерпретація, усвідомлення важливості, особисте ставлення до історичних джерел, їх ідей та художнього втілення)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23751" y="260648"/>
            <a:ext cx="6707088" cy="77809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письмових джерел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6043" y="1340768"/>
            <a:ext cx="8136904" cy="50783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</a:pPr>
            <a:endParaRPr lang="uk-UA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</a:t>
            </a:r>
            <a:r>
              <a:rPr lang="uk-UA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Первинні-</a:t>
            </a: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це                                                         Вторинні </a:t>
            </a:r>
            <a:r>
              <a:rPr lang="uk-UA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–це</a:t>
            </a:r>
            <a:endParaRPr lang="uk-UA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н</a:t>
            </a: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еопрацьовані свідчення                                   описи  і міркування істориків,                     </a:t>
            </a:r>
          </a:p>
          <a:p>
            <a:pPr lvl="0" algn="just" fontAlgn="base">
              <a:spcBef>
                <a:spcPct val="0"/>
              </a:spcBef>
            </a:pPr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у</a:t>
            </a: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часників подій                                                    журналістів, коментаторів,                                         </a:t>
            </a:r>
          </a:p>
          <a:p>
            <a:pPr lvl="0" algn="just" fontAlgn="base">
              <a:spcBef>
                <a:spcPct val="0"/>
              </a:spcBef>
            </a:pPr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т</a:t>
            </a: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а очевидців                                                             оглядачів тощо.</a:t>
            </a:r>
          </a:p>
          <a:p>
            <a:pPr lvl="0" algn="just" fontAlgn="base">
              <a:spcBef>
                <a:spcPct val="0"/>
              </a:spcBef>
            </a:pPr>
            <a:endParaRPr lang="uk-UA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endParaRPr lang="uk-UA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endParaRPr lang="uk-UA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endParaRPr lang="uk-UA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 fontAlgn="base">
              <a:spcBef>
                <a:spcPct val="0"/>
              </a:spcBef>
            </a:pPr>
            <a:r>
              <a:rPr lang="uk-UA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Класифікація </a:t>
            </a:r>
            <a:r>
              <a:rPr lang="uk-UA" b="1" dirty="0">
                <a:solidFill>
                  <a:prstClr val="black"/>
                </a:solidFill>
                <a:latin typeface="Times New Roman"/>
                <a:ea typeface="Times New Roman"/>
              </a:rPr>
              <a:t>за характером змісту:</a:t>
            </a:r>
            <a:endParaRPr lang="ru-RU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документи державного характеру: грамоти, укази, закони;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документи історичного характеру: літописи, </a:t>
            </a:r>
            <a:r>
              <a:rPr lang="uk-UA" dirty="0" err="1">
                <a:solidFill>
                  <a:prstClr val="black"/>
                </a:solidFill>
                <a:latin typeface="Times New Roman"/>
                <a:ea typeface="Times New Roman"/>
              </a:rPr>
              <a:t>хроніки</a:t>
            </a: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, аннали, історичні твори;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документи особистісного характеру: спогади (мемуари), щоденники, листи, свідчення очевидців;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статистичні матеріали;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0"/>
              </a:spcBef>
              <a:buFont typeface="Symbol"/>
              <a:buChar char=""/>
              <a:tabLst>
                <a:tab pos="540385" algn="l"/>
              </a:tabLst>
            </a:pPr>
            <a:r>
              <a:rPr lang="uk-UA" dirty="0">
                <a:solidFill>
                  <a:prstClr val="black"/>
                </a:solidFill>
                <a:latin typeface="Times New Roman"/>
                <a:ea typeface="Times New Roman"/>
              </a:rPr>
              <a:t>пам’ятки художньої літератури: твори усної народної творчості (міфи, казки, легенди, пісні, анекдоти та ін.), літературні твори (поезія, проза).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C:\Users\rdh\Desktop\картинкиісторія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476" y="2780928"/>
            <a:ext cx="2360471" cy="130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dh\Desktop\картинкиісторія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84508"/>
            <a:ext cx="2034927" cy="146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rdh\Desktop\картинкиісторія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334885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7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56784" cy="6480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Письмов</a:t>
            </a: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стародавньої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60851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 У Європі є…народ, що живе навколо озера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Меотіди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відрізняється від інших народів… Жінки їздять верхи, стріляють із луків і кидають дротики, сидячи на конях, і 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ються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ворогами, поки вони 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вчата , а заміж вони не йдуть , поки не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ють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трьох ворогів ..У них немає хат, а живуть вони в кибитках…На одному місці вони залишаються стільки часу, поки вистачає трави для отар, а коли її не вистачить, переходять в іншу місцевість»</a:t>
            </a:r>
          </a:p>
          <a:p>
            <a:pPr marL="0" lvl="8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Геродот</a:t>
            </a:r>
          </a:p>
          <a:p>
            <a:pPr marL="0" lvl="8" indent="0"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1.Які форми роботи для опрацювання джерела ви оберете?</a:t>
            </a:r>
          </a:p>
          <a:p>
            <a:pPr marL="0" lvl="8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2.Поставте завдання для учнів для роботи із джерелом.</a:t>
            </a:r>
          </a:p>
          <a:p>
            <a:pPr marL="0" lvl="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5224"/>
            <a:ext cx="8208912" cy="117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37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207424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Проаналізуйте вірш Д. </a:t>
            </a:r>
            <a:r>
              <a:rPr lang="uk-UA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Фальківського</a:t>
            </a:r>
            <a:r>
              <a:rPr lang="uk-UA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 Які причини того, що рідні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люди-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батько і син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виявилися у складі воюючих різних сторін  громадянської війни?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2) В чому трагедія громадянської війни для суспільства взагалі?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3) Які образи використав поет для показу трагізму ситуації?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4) Розпізнайте образ-символ того, хто спровокував цю бійню?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Чим ви керувалися?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99592" y="2492896"/>
            <a:ext cx="3606552" cy="2592288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Зійшлись обоє на багнета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Старий-старий і молодий;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 одного:- Сину!- з-під кашкета…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 другого: - Батьку, одійди!..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Зійшлись і стали на хвилину ,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Схрестили погляди на мить, -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Кашкет мовчить і жде на сина, 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А син осикою тремтить.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23928" y="2492896"/>
            <a:ext cx="3816424" cy="3733875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перекошені обличчя –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Не біль, не втома – дикий сказ: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Хоч би вже швидше!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..Хоч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би швидше!..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Хоч би зараз!..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 довго ждали б два багнети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 В очах кривавий перелив),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 хтось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із-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заду з кулемета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Обох скосив…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rdh\Desktop\Falc1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229200"/>
            <a:ext cx="144016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dh\Desktop\unna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8"/>
            <a:ext cx="28083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32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57018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татистичні дані  Всесоюзного переселенського комітету при Раднаркомі СРСР від 29 грудня 1933 року.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Проаналізуйте статистичні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дані.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Поставте до джерела питання, які були б спрямовані на формування критичного мислення, особистого ставлення до процесу, відображеного в джерелі та встановлення  зв’язку  із сучасністю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60849"/>
            <a:ext cx="4038600" cy="39604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ГУЛАГУ ОГПУ тов.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Берману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Секретно</a:t>
            </a:r>
          </a:p>
          <a:p>
            <a:pPr marL="0" indent="0">
              <a:buNone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Сводная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ведомость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отправлении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эшелонов с переселенцами на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краину по состоянию на 28 декабря 1933г.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1.На 28 декабря 1933г. отправлено 329 эшелонов, 21856 хозяйств, 117149 членов семьи, 14879 лошадей, 21 898 коров и 38705 голов разного скота.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План перевозок колхозников на Украину окончен и выполнен на 104,7%.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2132856"/>
            <a:ext cx="4248472" cy="2592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Прим. </a:t>
            </a:r>
          </a:p>
          <a:p>
            <a:pPr marL="0" lvl="0" indent="0">
              <a:buNone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Область                         </a:t>
            </a:r>
            <a:r>
              <a:rPr lang="uk-UA" sz="1600" b="1" i="1" dirty="0" err="1" smtClean="0">
                <a:latin typeface="Times New Roman" pitchFamily="18" charset="0"/>
                <a:cs typeface="Times New Roman" pitchFamily="18" charset="0"/>
              </a:rPr>
              <a:t>Область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uk-UA" sz="1600" b="1" i="1" dirty="0" err="1" smtClean="0">
                <a:latin typeface="Times New Roman" pitchFamily="18" charset="0"/>
                <a:cs typeface="Times New Roman" pitchFamily="18" charset="0"/>
              </a:rPr>
              <a:t>переселения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sz="16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прибытия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Горьковская-       Одесская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Ивановская-       Донецкая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БССР-                 Одесская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ЦЧО-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Харьковская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Западная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Днепропетровская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644008" y="1628800"/>
            <a:ext cx="1796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5157192"/>
            <a:ext cx="432048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« Знання про минуле є ключем до розуміння сучасного»</a:t>
            </a:r>
            <a:endParaRPr lang="uk-U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5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Підсумки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Жовтоводівської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битви</a:t>
            </a:r>
            <a:b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«Хмельницький забрав польський обоз з усіма достатками і скарбами, обдарувавши …Тугай-бея, все інше роздав козакам і татарам. Було полонено шляхтичів …до 50 чоловік.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Рядового товариства було взято в неволю 3000 з лишком ... Під охороною провадили …до Чигирина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із письмовим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суворим наказом від Хмельницького. Наказано було на лядських начальників накласти міцні кайдани і поселити їх у …вигідних квартирах; годувати їх щедро. Рядове ж товариство …позамикати у тюрмах…обставити надійно сторожею.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Годувати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змозі, але голодом не морити , поранених гоїти і всіх доглядати пильно.»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«Літопис Самійла Величка»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Опрацюйте документ.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Визначіть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прийоми групової роботи, спрямовані на формування ключових та предметних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здобувачів.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 можна використати джерело в умовах дистанційного навчання?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7130" y="3105835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73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Історичні письмові джерела для формування предметних   </a:t>
            </a:r>
            <a:r>
              <a:rPr lang="uk-UA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компетентностей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1.В якому році відбулася ця подія?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Про яку подію йдеться в джерелі?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До кого звернулися кияни?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4.Що стало наслідком цих подій?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«А назавтра , в сімнадцятий день, кияни вчинили раду і послали  послів до…в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Переяславль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, говорячи: « піди княже, на стіл батьківський і дідівський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Установіть послідовність подій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« Божою милістю Ми…оголошуємо , що кріпосні люди отримають повні права вільних сільських обивателів»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« Не допустити ввезення в межі імперії …будь яких книжок..,що видаються за кордоном малоросійською говіркою»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« Видання книг малоросійською мовою як духовних , так і навчальних ,…припинити»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Справжнім проривом , стала поява газети « Хлібороб» у Лубнах і щоденної української газети« Громадська думка» у Києві…»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44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1208</Words>
  <Application>Microsoft Office PowerPoint</Application>
  <PresentationFormat>Экран (4:3)</PresentationFormat>
  <Paragraphs>153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Комунальна установа «Центр професійного розвитку педагогічних працівників Вінницької міської ради»       Школа удосконалення професійних компетентностей </vt:lpstr>
      <vt:lpstr>Засади і прийоми вивчення письмових  історичних джерел</vt:lpstr>
      <vt:lpstr>Структурна модель вивчення історичних джерел, що поєднує змістові, діяльнісні та ціннісні компоненти                                                        ( за Л.Алексашкіною) </vt:lpstr>
      <vt:lpstr>Види письмових джерел</vt:lpstr>
      <vt:lpstr>    Письмові джерела стародавньої історії</vt:lpstr>
      <vt:lpstr>  Проаналізуйте вірш Д. Фальківського  1) Які причини того, що рідні люди- батько і син - виявилися у складі воюючих різних сторін  громадянської війни? 2) В чому трагедія громадянської війни для суспільства взагалі? 3) Які образи використав поет для показу трагізму ситуації? 4) Розпізнайте образ-символ того, хто спровокував цю бійню?      Чим ви керувалися?  </vt:lpstr>
      <vt:lpstr>Статистичні дані  Всесоюзного переселенського комітету при Раднаркомі СРСР від 29 грудня 1933 року. Проаналізуйте статистичні дані. Поставте до джерела питання, які були б спрямовані на формування критичного мислення, особистого ставлення до процесу, відображеного в джерелі та встановлення  зв’язку  із сучасністю</vt:lpstr>
      <vt:lpstr>    Підсумки Жовтоводівської битви </vt:lpstr>
      <vt:lpstr>Історичні письмові джерела для формування предметних   компетентностей</vt:lpstr>
      <vt:lpstr>                </vt:lpstr>
      <vt:lpstr>Рефлексія Власні враження, пропозиції, зауваження висловіть методом незавершеного речення: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rdh</dc:creator>
  <cp:lastModifiedBy>rdh</cp:lastModifiedBy>
  <cp:revision>103</cp:revision>
  <dcterms:created xsi:type="dcterms:W3CDTF">2020-12-08T09:00:10Z</dcterms:created>
  <dcterms:modified xsi:type="dcterms:W3CDTF">2021-03-01T06:48:34Z</dcterms:modified>
</cp:coreProperties>
</file>